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Roboto Condensed Bold" charset="1" panose="02000000000000000000"/>
      <p:regular r:id="rId21"/>
    </p:embeddedFont>
    <p:embeddedFont>
      <p:font typeface="Roboto Condensed" charset="1" panose="02000000000000000000"/>
      <p:regular r:id="rId22"/>
    </p:embeddedFont>
    <p:embeddedFont>
      <p:font typeface="Roboto Condensed Italics" charset="1" panose="02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2.png" Type="http://schemas.openxmlformats.org/officeDocument/2006/relationships/image"/><Relationship Id="rId13" Target="../media/image3.sv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11" Target="../media/image15.jpe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jpe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rKqdrcrE.mp4" Type="http://schemas.openxmlformats.org/officeDocument/2006/relationships/video"/><Relationship Id="rId11" Target="../media/VAGrKqdrcrE.mp4" Type="http://schemas.microsoft.com/office/2007/relationships/media"/><Relationship Id="rId12" Target="../media/image30.jpeg" Type="http://schemas.openxmlformats.org/officeDocument/2006/relationships/image"/><Relationship Id="rId13" Target="../media/VAGrKnH0qjc.mp4" Type="http://schemas.openxmlformats.org/officeDocument/2006/relationships/video"/><Relationship Id="rId14" Target="../media/VAGrKnH0qjc.mp4" Type="http://schemas.microsoft.com/office/2007/relationships/media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8.jpeg" Type="http://schemas.openxmlformats.org/officeDocument/2006/relationships/image"/><Relationship Id="rId7" Target="../media/VAGrKmn72zs.mp4" Type="http://schemas.openxmlformats.org/officeDocument/2006/relationships/video"/><Relationship Id="rId8" Target="../media/VAGrKmn72zs.mp4" Type="http://schemas.microsoft.com/office/2007/relationships/media"/><Relationship Id="rId9" Target="../media/image2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jpeg" Type="http://schemas.openxmlformats.org/officeDocument/2006/relationships/image"/><Relationship Id="rId11" Target="../media/VAGrKt6mHo8.mp4" Type="http://schemas.openxmlformats.org/officeDocument/2006/relationships/video"/><Relationship Id="rId12" Target="../media/VAGrKt6mHo8.mp4" Type="http://schemas.microsoft.com/office/2007/relationships/media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1.jpeg" Type="http://schemas.openxmlformats.org/officeDocument/2006/relationships/image"/><Relationship Id="rId5" Target="../media/VAGrKjZdPKs.mp4" Type="http://schemas.openxmlformats.org/officeDocument/2006/relationships/video"/><Relationship Id="rId6" Target="../media/VAGrKjZdPKs.mp4" Type="http://schemas.microsoft.com/office/2007/relationships/media"/><Relationship Id="rId7" Target="../media/image32.jpeg" Type="http://schemas.openxmlformats.org/officeDocument/2006/relationships/image"/><Relationship Id="rId8" Target="../media/VAGrKvGcxt4.mp4" Type="http://schemas.openxmlformats.org/officeDocument/2006/relationships/video"/><Relationship Id="rId9" Target="../media/VAGrKvGcxt4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4.jpeg" Type="http://schemas.openxmlformats.org/officeDocument/2006/relationships/image"/><Relationship Id="rId5" Target="../media/VAGrKqCo0tw.mp4" Type="http://schemas.openxmlformats.org/officeDocument/2006/relationships/video"/><Relationship Id="rId6" Target="../media/VAGrKqCo0tw.mp4" Type="http://schemas.microsoft.com/office/2007/relationships/media"/><Relationship Id="rId7" Target="../media/image35.jpeg" Type="http://schemas.openxmlformats.org/officeDocument/2006/relationships/image"/><Relationship Id="rId8" Target="../media/VAGrKv06jJc.mp4" Type="http://schemas.openxmlformats.org/officeDocument/2006/relationships/video"/><Relationship Id="rId9" Target="../media/VAGrKv06jJc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46" t="0" r="-874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1060987">
            <a:off x="8395022" y="-1603437"/>
            <a:ext cx="12247371" cy="15299036"/>
            <a:chOff x="0" y="0"/>
            <a:chExt cx="3225645" cy="40293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25645" cy="4029376"/>
            </a:xfrm>
            <a:custGeom>
              <a:avLst/>
              <a:gdLst/>
              <a:ahLst/>
              <a:cxnLst/>
              <a:rect r="r" b="b" t="t" l="l"/>
              <a:pathLst>
                <a:path h="4029376" w="3225645">
                  <a:moveTo>
                    <a:pt x="0" y="0"/>
                  </a:moveTo>
                  <a:lnTo>
                    <a:pt x="3225645" y="0"/>
                  </a:lnTo>
                  <a:lnTo>
                    <a:pt x="3225645" y="4029376"/>
                  </a:lnTo>
                  <a:lnTo>
                    <a:pt x="0" y="4029376"/>
                  </a:lnTo>
                  <a:close/>
                </a:path>
              </a:pathLst>
            </a:custGeom>
            <a:solidFill>
              <a:srgbClr val="072227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225645" cy="4086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922478" y="4836527"/>
            <a:ext cx="8978563" cy="1650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7"/>
              </a:lnSpc>
            </a:pPr>
            <a:r>
              <a:rPr lang="en-US" b="true" sz="11109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GROUP 3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4385921">
            <a:off x="1811542" y="4050978"/>
            <a:ext cx="13559562" cy="542382"/>
          </a:xfrm>
          <a:custGeom>
            <a:avLst/>
            <a:gdLst/>
            <a:ahLst/>
            <a:cxnLst/>
            <a:rect r="r" b="b" t="t" l="l"/>
            <a:pathLst>
              <a:path h="542382" w="13559562">
                <a:moveTo>
                  <a:pt x="0" y="0"/>
                </a:moveTo>
                <a:lnTo>
                  <a:pt x="13559563" y="0"/>
                </a:lnTo>
                <a:lnTo>
                  <a:pt x="13559563" y="542382"/>
                </a:lnTo>
                <a:lnTo>
                  <a:pt x="0" y="542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1190053" y="-400110"/>
            <a:ext cx="7561508" cy="5198537"/>
          </a:xfrm>
          <a:custGeom>
            <a:avLst/>
            <a:gdLst/>
            <a:ahLst/>
            <a:cxnLst/>
            <a:rect r="r" b="b" t="t" l="l"/>
            <a:pathLst>
              <a:path h="5198537" w="7561508">
                <a:moveTo>
                  <a:pt x="0" y="0"/>
                </a:moveTo>
                <a:lnTo>
                  <a:pt x="7561507" y="0"/>
                </a:lnTo>
                <a:lnTo>
                  <a:pt x="7561507" y="5198537"/>
                </a:lnTo>
                <a:lnTo>
                  <a:pt x="0" y="51985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3411760" y="8542647"/>
            <a:ext cx="5711110" cy="1620528"/>
          </a:xfrm>
          <a:custGeom>
            <a:avLst/>
            <a:gdLst/>
            <a:ahLst/>
            <a:cxnLst/>
            <a:rect r="r" b="b" t="t" l="l"/>
            <a:pathLst>
              <a:path h="1620528" w="5711110">
                <a:moveTo>
                  <a:pt x="0" y="0"/>
                </a:moveTo>
                <a:lnTo>
                  <a:pt x="5711110" y="0"/>
                </a:lnTo>
                <a:lnTo>
                  <a:pt x="5711110" y="1620528"/>
                </a:lnTo>
                <a:lnTo>
                  <a:pt x="0" y="16205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200443" y="6496275"/>
            <a:ext cx="8700597" cy="1082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7"/>
              </a:lnSpc>
            </a:pPr>
            <a:r>
              <a:rPr lang="en-US" b="true" sz="7211">
                <a:solidFill>
                  <a:srgbClr val="AEF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SEARCHING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753649" y="-1250900"/>
            <a:ext cx="22666850" cy="12496550"/>
            <a:chOff x="0" y="0"/>
            <a:chExt cx="5969870" cy="32912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69870" cy="3291272"/>
            </a:xfrm>
            <a:custGeom>
              <a:avLst/>
              <a:gdLst/>
              <a:ahLst/>
              <a:cxnLst/>
              <a:rect r="r" b="b" t="t" l="l"/>
              <a:pathLst>
                <a:path h="3291272" w="5969870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969870" cy="334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9375" y="-1250900"/>
            <a:ext cx="2969200" cy="12496550"/>
            <a:chOff x="0" y="0"/>
            <a:chExt cx="782012" cy="32912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82012" cy="3291272"/>
            </a:xfrm>
            <a:custGeom>
              <a:avLst/>
              <a:gdLst/>
              <a:ahLst/>
              <a:cxnLst/>
              <a:rect r="r" b="b" t="t" l="l"/>
              <a:pathLst>
                <a:path h="3291272" w="782012">
                  <a:moveTo>
                    <a:pt x="0" y="0"/>
                  </a:moveTo>
                  <a:lnTo>
                    <a:pt x="782012" y="0"/>
                  </a:lnTo>
                  <a:lnTo>
                    <a:pt x="782012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782012" cy="334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0356588" y="5013876"/>
            <a:ext cx="10445574" cy="417823"/>
          </a:xfrm>
          <a:custGeom>
            <a:avLst/>
            <a:gdLst/>
            <a:ahLst/>
            <a:cxnLst/>
            <a:rect r="r" b="b" t="t" l="l"/>
            <a:pathLst>
              <a:path h="417823" w="10445574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5400000">
            <a:off x="-2309587" y="5013876"/>
            <a:ext cx="10445574" cy="417823"/>
          </a:xfrm>
          <a:custGeom>
            <a:avLst/>
            <a:gdLst/>
            <a:ahLst/>
            <a:cxnLst/>
            <a:rect r="r" b="b" t="t" l="l"/>
            <a:pathLst>
              <a:path h="417823" w="10445574">
                <a:moveTo>
                  <a:pt x="10445574" y="0"/>
                </a:moveTo>
                <a:lnTo>
                  <a:pt x="0" y="0"/>
                </a:lnTo>
                <a:lnTo>
                  <a:pt x="0" y="417822"/>
                </a:lnTo>
                <a:lnTo>
                  <a:pt x="10445574" y="417822"/>
                </a:lnTo>
                <a:lnTo>
                  <a:pt x="104455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-1731322" y="813078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4716868" y="813078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-1731322" y="6707407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4716868" y="6707407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394672" y="554546"/>
            <a:ext cx="11498656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b="true" sz="6399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Program Flow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35148" y="2308315"/>
            <a:ext cx="11431191" cy="632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5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AI-Searching/ </a:t>
            </a:r>
          </a:p>
          <a:p>
            <a:pPr algn="l">
              <a:lnSpc>
                <a:spcPts val="2925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├── Web/ </a:t>
            </a:r>
          </a:p>
          <a:p>
            <a:pPr algn="l">
              <a:lnSpc>
                <a:spcPts val="2925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│   └── client/              </a:t>
            </a:r>
          </a:p>
          <a:p>
            <a:pPr algn="l">
              <a:lnSpc>
                <a:spcPts val="2925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│       └── src/ </a:t>
            </a:r>
          </a:p>
          <a:p>
            <a:pPr algn="l">
              <a:lnSpc>
                <a:spcPts val="2925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│           └── app/ </a:t>
            </a:r>
          </a:p>
          <a:p>
            <a:pPr algn="l">
              <a:lnSpc>
                <a:spcPts val="2925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│               └── (pages)/ </a:t>
            </a:r>
          </a:p>
          <a:p>
            <a:pPr algn="l">
              <a:lnSpc>
                <a:spcPts val="2925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│                   └── (home)/page.js                 # Menu page </a:t>
            </a:r>
          </a:p>
          <a:p>
            <a:pPr algn="l">
              <a:lnSpc>
                <a:spcPts val="2925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│                   └── analyse/                 </a:t>
            </a:r>
          </a:p>
          <a:p>
            <a:pPr algn="l">
              <a:lnSpc>
                <a:spcPts val="2925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│                     └── cost/page.jsx          # Cost comparison page </a:t>
            </a:r>
          </a:p>
          <a:p>
            <a:pPr algn="l">
              <a:lnSpc>
                <a:spcPts val="2925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│                     └── nodes-explored/page.jsx            # Nodes-explored comparison page </a:t>
            </a:r>
          </a:p>
          <a:p>
            <a:pPr algn="l">
              <a:lnSpc>
                <a:spcPts val="2925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│                     └── path-length/page.jsx             # Path length comparison page </a:t>
            </a:r>
          </a:p>
          <a:p>
            <a:pPr algn="l">
              <a:lnSpc>
                <a:spcPts val="2925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│                     └── processing-time/page.jsx           # Processing time comparison page </a:t>
            </a:r>
          </a:p>
          <a:p>
            <a:pPr algn="l">
              <a:lnSpc>
                <a:spcPts val="2925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│                   └── game/page.jsx                  # Main maze game page </a:t>
            </a:r>
          </a:p>
          <a:p>
            <a:pPr algn="l">
              <a:lnSpc>
                <a:spcPts val="2925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│                   └── team/page.jsx                  # Team’s member information page </a:t>
            </a:r>
          </a:p>
          <a:p>
            <a:pPr algn="l">
              <a:lnSpc>
                <a:spcPts val="2925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│           └── store/statStore.js                         # Zustand storage </a:t>
            </a:r>
          </a:p>
          <a:p>
            <a:pPr algn="l">
              <a:lnSpc>
                <a:spcPts val="2925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│           └── helpers/algorithm.helper.js                     # Searching algorithm </a:t>
            </a:r>
          </a:p>
          <a:p>
            <a:pPr algn="l">
              <a:lnSpc>
                <a:spcPts val="2925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├── README.md 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1213" y="132950"/>
            <a:ext cx="6719319" cy="801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00" b="true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Algorithm Comparison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519191" y="247650"/>
          <a:ext cx="17249619" cy="9791700"/>
        </p:xfrm>
        <a:graphic>
          <a:graphicData uri="http://schemas.openxmlformats.org/drawingml/2006/table">
            <a:tbl>
              <a:tblPr/>
              <a:tblGrid>
                <a:gridCol w="3421245"/>
                <a:gridCol w="5756699"/>
                <a:gridCol w="3098583"/>
                <a:gridCol w="4973092"/>
              </a:tblGrid>
              <a:tr h="8127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Algorithm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BDB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Time Complexity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BDB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Space Complexity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BDB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Optimality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BDBA"/>
                    </a:solidFill>
                  </a:tcPr>
                </a:tc>
              </a:tr>
              <a:tr h="116658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Uniform Cost Search (UCS)</a:t>
                      </a: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O(bC/ε ) where C is cost of optimal solution, ε is minimum step cost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O(bC/ε )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Yes (if costs are non-negative)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658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A*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Exponential in worst case; faster with good heuristics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Exponential (stores open set)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Yes (if heuristic is admissible and consistent)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658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Iterative Deepening DFS (IDDFS)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O(bd ) – where d is depth of goal node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O(b·d)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Yes (if goal is at known or bounded depth)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658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Bi-directional Search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O(bd/2 )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O(bd/2 )  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Yes (if both searches are complete and meet)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658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Beam Search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O(B·d) – B is beam width, d is depth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O(B·d)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No (may discard optimal path during pruning)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278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Iterative Deepening A* (IDA*)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Exponential, similar to A* with less overhead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O(d) (depth of solution)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Yes (if heuristic is admissible)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658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BFS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O(V + E) 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O(V)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 Yes(due to its strategy of exploring nodes in order of increasing depth) 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658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DFS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 O(V + E)  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O(H), H = max depth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No(may go deep along incorrect paths before finding the goal)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E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24108" y="2870282"/>
            <a:ext cx="8889024" cy="5439799"/>
          </a:xfrm>
          <a:custGeom>
            <a:avLst/>
            <a:gdLst/>
            <a:ahLst/>
            <a:cxnLst/>
            <a:rect r="r" b="b" t="t" l="l"/>
            <a:pathLst>
              <a:path h="5439799" w="8889024">
                <a:moveTo>
                  <a:pt x="0" y="0"/>
                </a:moveTo>
                <a:lnTo>
                  <a:pt x="8889024" y="0"/>
                </a:lnTo>
                <a:lnTo>
                  <a:pt x="8889024" y="5439799"/>
                </a:lnTo>
                <a:lnTo>
                  <a:pt x="0" y="5439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4" t="0" r="-26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6929" y="2455874"/>
            <a:ext cx="9338718" cy="6268614"/>
          </a:xfrm>
          <a:custGeom>
            <a:avLst/>
            <a:gdLst/>
            <a:ahLst/>
            <a:cxnLst/>
            <a:rect r="r" b="b" t="t" l="l"/>
            <a:pathLst>
              <a:path h="6268614" w="9338718">
                <a:moveTo>
                  <a:pt x="0" y="0"/>
                </a:moveTo>
                <a:lnTo>
                  <a:pt x="9338717" y="0"/>
                </a:lnTo>
                <a:lnTo>
                  <a:pt x="9338717" y="6268615"/>
                </a:lnTo>
                <a:lnTo>
                  <a:pt x="0" y="6268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9753649" y="-1250900"/>
            <a:ext cx="22666850" cy="12496550"/>
            <a:chOff x="0" y="0"/>
            <a:chExt cx="5969870" cy="32912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69870" cy="3291272"/>
            </a:xfrm>
            <a:custGeom>
              <a:avLst/>
              <a:gdLst/>
              <a:ahLst/>
              <a:cxnLst/>
              <a:rect r="r" b="b" t="t" l="l"/>
              <a:pathLst>
                <a:path h="3291272" w="5969870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969870" cy="334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579375" y="-1250900"/>
            <a:ext cx="2969200" cy="12496550"/>
            <a:chOff x="0" y="0"/>
            <a:chExt cx="782012" cy="32912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82012" cy="3291272"/>
            </a:xfrm>
            <a:custGeom>
              <a:avLst/>
              <a:gdLst/>
              <a:ahLst/>
              <a:cxnLst/>
              <a:rect r="r" b="b" t="t" l="l"/>
              <a:pathLst>
                <a:path h="3291272" w="782012">
                  <a:moveTo>
                    <a:pt x="0" y="0"/>
                  </a:moveTo>
                  <a:lnTo>
                    <a:pt x="782012" y="0"/>
                  </a:lnTo>
                  <a:lnTo>
                    <a:pt x="782012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782012" cy="334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5400000">
            <a:off x="10356588" y="5013876"/>
            <a:ext cx="10445574" cy="417823"/>
          </a:xfrm>
          <a:custGeom>
            <a:avLst/>
            <a:gdLst/>
            <a:ahLst/>
            <a:cxnLst/>
            <a:rect r="r" b="b" t="t" l="l"/>
            <a:pathLst>
              <a:path h="417823" w="10445574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5400000">
            <a:off x="-2309587" y="5013876"/>
            <a:ext cx="10445574" cy="417823"/>
          </a:xfrm>
          <a:custGeom>
            <a:avLst/>
            <a:gdLst/>
            <a:ahLst/>
            <a:cxnLst/>
            <a:rect r="r" b="b" t="t" l="l"/>
            <a:pathLst>
              <a:path h="417823" w="10445574">
                <a:moveTo>
                  <a:pt x="10445574" y="0"/>
                </a:moveTo>
                <a:lnTo>
                  <a:pt x="0" y="0"/>
                </a:lnTo>
                <a:lnTo>
                  <a:pt x="0" y="417822"/>
                </a:lnTo>
                <a:lnTo>
                  <a:pt x="10445574" y="417822"/>
                </a:lnTo>
                <a:lnTo>
                  <a:pt x="1044557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-1731322" y="813078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4716868" y="813078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-1731322" y="6707407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14716868" y="6707407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394672" y="1038225"/>
            <a:ext cx="11498656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b="true" sz="6399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Program Instructions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992607" cy="1678764"/>
          </a:xfrm>
          <a:custGeom>
            <a:avLst/>
            <a:gdLst/>
            <a:ahLst/>
            <a:cxnLst/>
            <a:rect r="r" b="b" t="t" l="l"/>
            <a:pathLst>
              <a:path h="1678764" w="4992607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220575"/>
            <a:ext cx="4992607" cy="1678764"/>
          </a:xfrm>
          <a:custGeom>
            <a:avLst/>
            <a:gdLst/>
            <a:ahLst/>
            <a:cxnLst/>
            <a:rect r="r" b="b" t="t" l="l"/>
            <a:pathLst>
              <a:path h="1678764" w="4992607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413689"/>
            <a:ext cx="4992607" cy="1678764"/>
          </a:xfrm>
          <a:custGeom>
            <a:avLst/>
            <a:gdLst/>
            <a:ahLst/>
            <a:cxnLst/>
            <a:rect r="r" b="b" t="t" l="l"/>
            <a:pathLst>
              <a:path h="1678764" w="4992607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606803"/>
            <a:ext cx="4992607" cy="1678764"/>
          </a:xfrm>
          <a:custGeom>
            <a:avLst/>
            <a:gdLst/>
            <a:ahLst/>
            <a:cxnLst/>
            <a:rect r="r" b="b" t="t" l="l"/>
            <a:pathLst>
              <a:path h="1678764" w="4992607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9210" y="1355682"/>
            <a:ext cx="1116182" cy="998983"/>
          </a:xfrm>
          <a:custGeom>
            <a:avLst/>
            <a:gdLst/>
            <a:ahLst/>
            <a:cxnLst/>
            <a:rect r="r" b="b" t="t" l="l"/>
            <a:pathLst>
              <a:path h="998983" w="1116182">
                <a:moveTo>
                  <a:pt x="0" y="0"/>
                </a:moveTo>
                <a:lnTo>
                  <a:pt x="1116182" y="0"/>
                </a:lnTo>
                <a:lnTo>
                  <a:pt x="1116182" y="998982"/>
                </a:lnTo>
                <a:lnTo>
                  <a:pt x="0" y="9989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9472" y="3578583"/>
            <a:ext cx="917473" cy="1029422"/>
          </a:xfrm>
          <a:custGeom>
            <a:avLst/>
            <a:gdLst/>
            <a:ahLst/>
            <a:cxnLst/>
            <a:rect r="r" b="b" t="t" l="l"/>
            <a:pathLst>
              <a:path h="1029422" w="917473">
                <a:moveTo>
                  <a:pt x="0" y="0"/>
                </a:moveTo>
                <a:lnTo>
                  <a:pt x="917473" y="0"/>
                </a:lnTo>
                <a:lnTo>
                  <a:pt x="917473" y="1029423"/>
                </a:lnTo>
                <a:lnTo>
                  <a:pt x="0" y="10294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7919" y="5856797"/>
            <a:ext cx="917473" cy="884214"/>
          </a:xfrm>
          <a:custGeom>
            <a:avLst/>
            <a:gdLst/>
            <a:ahLst/>
            <a:cxnLst/>
            <a:rect r="r" b="b" t="t" l="l"/>
            <a:pathLst>
              <a:path h="884214" w="917473">
                <a:moveTo>
                  <a:pt x="0" y="0"/>
                </a:moveTo>
                <a:lnTo>
                  <a:pt x="917473" y="0"/>
                </a:lnTo>
                <a:lnTo>
                  <a:pt x="917473" y="884215"/>
                </a:lnTo>
                <a:lnTo>
                  <a:pt x="0" y="8842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0744" y="8054478"/>
            <a:ext cx="726973" cy="761228"/>
          </a:xfrm>
          <a:custGeom>
            <a:avLst/>
            <a:gdLst/>
            <a:ahLst/>
            <a:cxnLst/>
            <a:rect r="r" b="b" t="t" l="l"/>
            <a:pathLst>
              <a:path h="761228" w="726973">
                <a:moveTo>
                  <a:pt x="0" y="0"/>
                </a:moveTo>
                <a:lnTo>
                  <a:pt x="726973" y="0"/>
                </a:lnTo>
                <a:lnTo>
                  <a:pt x="726973" y="761228"/>
                </a:lnTo>
                <a:lnTo>
                  <a:pt x="0" y="7612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725500" y="-1396380"/>
            <a:ext cx="7703650" cy="13620139"/>
            <a:chOff x="0" y="0"/>
            <a:chExt cx="2028945" cy="35871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28945" cy="3587197"/>
            </a:xfrm>
            <a:custGeom>
              <a:avLst/>
              <a:gdLst/>
              <a:ahLst/>
              <a:cxnLst/>
              <a:rect r="r" b="b" t="t" l="l"/>
              <a:pathLst>
                <a:path h="3587197" w="2028945">
                  <a:moveTo>
                    <a:pt x="0" y="0"/>
                  </a:moveTo>
                  <a:lnTo>
                    <a:pt x="2028945" y="0"/>
                  </a:lnTo>
                  <a:lnTo>
                    <a:pt x="2028945" y="3587197"/>
                  </a:lnTo>
                  <a:lnTo>
                    <a:pt x="0" y="3587197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028945" cy="3644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3" id="13"/>
          <p:cNvSpPr/>
          <p:nvPr/>
        </p:nvSpPr>
        <p:spPr>
          <a:xfrm rot="0">
            <a:off x="6021307" y="1858557"/>
            <a:ext cx="1179099" cy="0"/>
          </a:xfrm>
          <a:prstGeom prst="line">
            <a:avLst/>
          </a:prstGeom>
          <a:ln cap="flat" w="66675">
            <a:solidFill>
              <a:srgbClr val="AEFE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4" id="14"/>
          <p:cNvSpPr/>
          <p:nvPr/>
        </p:nvSpPr>
        <p:spPr>
          <a:xfrm rot="0">
            <a:off x="6021307" y="4059957"/>
            <a:ext cx="1179099" cy="0"/>
          </a:xfrm>
          <a:prstGeom prst="line">
            <a:avLst/>
          </a:prstGeom>
          <a:ln cap="flat" w="66675">
            <a:solidFill>
              <a:srgbClr val="AEFE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5" id="15"/>
          <p:cNvSpPr/>
          <p:nvPr/>
        </p:nvSpPr>
        <p:spPr>
          <a:xfrm rot="0">
            <a:off x="6021307" y="6298905"/>
            <a:ext cx="1179099" cy="0"/>
          </a:xfrm>
          <a:prstGeom prst="line">
            <a:avLst/>
          </a:prstGeom>
          <a:ln cap="flat" w="66675">
            <a:solidFill>
              <a:srgbClr val="AEFE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6" id="16"/>
          <p:cNvSpPr/>
          <p:nvPr/>
        </p:nvSpPr>
        <p:spPr>
          <a:xfrm rot="0">
            <a:off x="6021307" y="8534830"/>
            <a:ext cx="1179099" cy="0"/>
          </a:xfrm>
          <a:prstGeom prst="line">
            <a:avLst/>
          </a:prstGeom>
          <a:ln cap="flat" w="66675">
            <a:solidFill>
              <a:srgbClr val="AEFE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7" id="17"/>
          <p:cNvSpPr/>
          <p:nvPr/>
        </p:nvSpPr>
        <p:spPr>
          <a:xfrm flipH="false" flipV="false" rot="-5400000">
            <a:off x="10542254" y="5013876"/>
            <a:ext cx="10445574" cy="417823"/>
          </a:xfrm>
          <a:custGeom>
            <a:avLst/>
            <a:gdLst/>
            <a:ahLst/>
            <a:cxnLst/>
            <a:rect r="r" b="b" t="t" l="l"/>
            <a:pathLst>
              <a:path h="417823" w="10445574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286945" y="1574712"/>
            <a:ext cx="3481654" cy="566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6"/>
              </a:lnSpc>
            </a:pPr>
            <a:r>
              <a:rPr lang="en-US" sz="3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Infinite Loop Risk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49152" y="3620664"/>
            <a:ext cx="3481654" cy="93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7"/>
              </a:lnSpc>
            </a:pPr>
            <a:r>
              <a:rPr lang="en-US" sz="3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Lack of Touch/Mobile Support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71746" y="5710260"/>
            <a:ext cx="3223207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9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Save/Share Functionality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86945" y="8036263"/>
            <a:ext cx="4351529" cy="984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1"/>
              </a:lnSpc>
            </a:pPr>
            <a:r>
              <a:rPr lang="en-US" sz="3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Insufficient Algorithm Validation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57581" y="1180948"/>
            <a:ext cx="7903982" cy="13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Algorithms like DFS, IDDFS, Beam Search, and IDA* may run indefinitely on complex mazes due to the abs</a:t>
            </a: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ence of timeout or function-based protection.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26277" y="3639904"/>
            <a:ext cx="7903982" cy="89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application relies on mouse interactions, hindering usability o</a:t>
            </a: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 touch devices.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57581" y="5878852"/>
            <a:ext cx="7903982" cy="89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Users cannot save maze configurations or share them via l</a:t>
            </a: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inks.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57581" y="7895703"/>
            <a:ext cx="7903982" cy="13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Missing unit tests in algorithm.helper.js prevent thorough verification of search algorithm </a:t>
            </a: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correctness.</a:t>
            </a:r>
          </a:p>
        </p:txBody>
      </p:sp>
      <p:sp>
        <p:nvSpPr>
          <p:cNvPr name="TextBox 26" id="26"/>
          <p:cNvSpPr txBox="true"/>
          <p:nvPr/>
        </p:nvSpPr>
        <p:spPr>
          <a:xfrm rot="5400000">
            <a:off x="13501760" y="4540420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b="true" sz="6399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LIMITATION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21075" y="-377508"/>
            <a:ext cx="27488974" cy="3086100"/>
            <a:chOff x="0" y="0"/>
            <a:chExt cx="723989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39895" cy="812800"/>
            </a:xfrm>
            <a:custGeom>
              <a:avLst/>
              <a:gdLst/>
              <a:ahLst/>
              <a:cxnLst/>
              <a:rect r="r" b="b" t="t" l="l"/>
              <a:pathLst>
                <a:path h="812800" w="7239895">
                  <a:moveTo>
                    <a:pt x="0" y="0"/>
                  </a:moveTo>
                  <a:lnTo>
                    <a:pt x="7239895" y="0"/>
                  </a:lnTo>
                  <a:lnTo>
                    <a:pt x="72398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239895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0" y="2339060"/>
            <a:ext cx="18476613" cy="739065"/>
          </a:xfrm>
          <a:custGeom>
            <a:avLst/>
            <a:gdLst/>
            <a:ahLst/>
            <a:cxnLst/>
            <a:rect r="r" b="b" t="t" l="l"/>
            <a:pathLst>
              <a:path h="739065" w="18476613">
                <a:moveTo>
                  <a:pt x="0" y="0"/>
                </a:moveTo>
                <a:lnTo>
                  <a:pt x="18476613" y="0"/>
                </a:lnTo>
                <a:lnTo>
                  <a:pt x="18476613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1086438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297375" y="-1086438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15772" y="691388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b="true" sz="6399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Future Work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042648" y="5813941"/>
            <a:ext cx="6509453" cy="1627363"/>
            <a:chOff x="0" y="0"/>
            <a:chExt cx="8679270" cy="21698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79270" cy="2169818"/>
            </a:xfrm>
            <a:custGeom>
              <a:avLst/>
              <a:gdLst/>
              <a:ahLst/>
              <a:cxnLst/>
              <a:rect r="r" b="b" t="t" l="l"/>
              <a:pathLst>
                <a:path h="2169818" w="8679270">
                  <a:moveTo>
                    <a:pt x="0" y="0"/>
                  </a:moveTo>
                  <a:lnTo>
                    <a:pt x="8679270" y="0"/>
                  </a:lnTo>
                  <a:lnTo>
                    <a:pt x="8679270" y="2169818"/>
                  </a:lnTo>
                  <a:lnTo>
                    <a:pt x="0" y="2169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803504" y="574683"/>
              <a:ext cx="7429527" cy="961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0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Add timeout, cancellation token, or custom flag to prevent freezing in unsolvable mazes.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042648" y="3853203"/>
            <a:ext cx="6509453" cy="1274938"/>
            <a:chOff x="0" y="0"/>
            <a:chExt cx="8679270" cy="16999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79270" cy="1699918"/>
            </a:xfrm>
            <a:custGeom>
              <a:avLst/>
              <a:gdLst/>
              <a:ahLst/>
              <a:cxnLst/>
              <a:rect r="r" b="b" t="t" l="l"/>
              <a:pathLst>
                <a:path h="1699918" w="8679270">
                  <a:moveTo>
                    <a:pt x="0" y="0"/>
                  </a:moveTo>
                  <a:lnTo>
                    <a:pt x="8679270" y="0"/>
                  </a:lnTo>
                  <a:lnTo>
                    <a:pt x="8679270" y="1699918"/>
                  </a:lnTo>
                  <a:lnTo>
                    <a:pt x="0" y="1699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13821" r="0" b="-13821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803504" y="574683"/>
              <a:ext cx="7429527" cy="491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0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Un</a:t>
              </a:r>
              <a:r>
                <a:rPr lang="en-US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do / Redo &amp; State Management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34224" y="5813941"/>
            <a:ext cx="6509453" cy="1627363"/>
            <a:chOff x="0" y="0"/>
            <a:chExt cx="8679270" cy="21698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79270" cy="2169818"/>
            </a:xfrm>
            <a:custGeom>
              <a:avLst/>
              <a:gdLst/>
              <a:ahLst/>
              <a:cxnLst/>
              <a:rect r="r" b="b" t="t" l="l"/>
              <a:pathLst>
                <a:path h="2169818" w="8679270">
                  <a:moveTo>
                    <a:pt x="0" y="0"/>
                  </a:moveTo>
                  <a:lnTo>
                    <a:pt x="8679270" y="0"/>
                  </a:lnTo>
                  <a:lnTo>
                    <a:pt x="8679270" y="2169818"/>
                  </a:lnTo>
                  <a:lnTo>
                    <a:pt x="0" y="2169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803504" y="574683"/>
              <a:ext cx="7429527" cy="961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0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Add onTouchStart and onTouchMove support for smooth mobile interactions.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063091" y="3853203"/>
            <a:ext cx="6509453" cy="1274938"/>
            <a:chOff x="0" y="0"/>
            <a:chExt cx="8679270" cy="169991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79270" cy="1699918"/>
            </a:xfrm>
            <a:custGeom>
              <a:avLst/>
              <a:gdLst/>
              <a:ahLst/>
              <a:cxnLst/>
              <a:rect r="r" b="b" t="t" l="l"/>
              <a:pathLst>
                <a:path h="1699918" w="8679270">
                  <a:moveTo>
                    <a:pt x="0" y="0"/>
                  </a:moveTo>
                  <a:lnTo>
                    <a:pt x="8679270" y="0"/>
                  </a:lnTo>
                  <a:lnTo>
                    <a:pt x="8679270" y="1699918"/>
                  </a:lnTo>
                  <a:lnTo>
                    <a:pt x="0" y="1699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13821" r="0" b="-13821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803504" y="574683"/>
              <a:ext cx="7429527" cy="491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08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Advanced Algorithm Integration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5889274" y="8127104"/>
            <a:ext cx="6509453" cy="1274938"/>
          </a:xfrm>
          <a:custGeom>
            <a:avLst/>
            <a:gdLst/>
            <a:ahLst/>
            <a:cxnLst/>
            <a:rect r="r" b="b" t="t" l="l"/>
            <a:pathLst>
              <a:path h="1274938" w="6509453">
                <a:moveTo>
                  <a:pt x="0" y="0"/>
                </a:moveTo>
                <a:lnTo>
                  <a:pt x="6509452" y="0"/>
                </a:lnTo>
                <a:lnTo>
                  <a:pt x="6509452" y="1274939"/>
                </a:lnTo>
                <a:lnTo>
                  <a:pt x="0" y="1274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821" r="0" b="-13821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491902" y="8555735"/>
            <a:ext cx="5572145" cy="371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8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</a:t>
            </a:r>
            <a:r>
              <a:rPr lang="en-US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eighted &amp; Customizable Mazes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-10800000">
            <a:off x="-2614465" y="9258300"/>
            <a:ext cx="5933725" cy="924672"/>
          </a:xfrm>
          <a:custGeom>
            <a:avLst/>
            <a:gdLst/>
            <a:ahLst/>
            <a:cxnLst/>
            <a:rect r="r" b="b" t="t" l="l"/>
            <a:pathLst>
              <a:path h="924672" w="5933725">
                <a:moveTo>
                  <a:pt x="0" y="0"/>
                </a:moveTo>
                <a:lnTo>
                  <a:pt x="5933725" y="0"/>
                </a:lnTo>
                <a:lnTo>
                  <a:pt x="5933725" y="924672"/>
                </a:lnTo>
                <a:lnTo>
                  <a:pt x="0" y="924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381969"/>
            <a:ext cx="5680045" cy="3905031"/>
          </a:xfrm>
          <a:custGeom>
            <a:avLst/>
            <a:gdLst/>
            <a:ahLst/>
            <a:cxnLst/>
            <a:rect r="r" b="b" t="t" l="l"/>
            <a:pathLst>
              <a:path h="3905031" w="5680045">
                <a:moveTo>
                  <a:pt x="0" y="0"/>
                </a:moveTo>
                <a:lnTo>
                  <a:pt x="5680045" y="0"/>
                </a:lnTo>
                <a:lnTo>
                  <a:pt x="5680045" y="3905031"/>
                </a:lnTo>
                <a:lnTo>
                  <a:pt x="0" y="390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607955" y="6381969"/>
            <a:ext cx="5680045" cy="3905031"/>
          </a:xfrm>
          <a:custGeom>
            <a:avLst/>
            <a:gdLst/>
            <a:ahLst/>
            <a:cxnLst/>
            <a:rect r="r" b="b" t="t" l="l"/>
            <a:pathLst>
              <a:path h="3905031" w="5680045">
                <a:moveTo>
                  <a:pt x="0" y="0"/>
                </a:moveTo>
                <a:lnTo>
                  <a:pt x="5680045" y="0"/>
                </a:lnTo>
                <a:lnTo>
                  <a:pt x="5680045" y="3905031"/>
                </a:lnTo>
                <a:lnTo>
                  <a:pt x="0" y="390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50721" y="4402025"/>
            <a:ext cx="8576157" cy="154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50"/>
              </a:lnSpc>
            </a:pPr>
            <a:r>
              <a:rPr lang="en-US" b="true" sz="10299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-2116005" y="1543262"/>
            <a:ext cx="20404005" cy="816160"/>
          </a:xfrm>
          <a:custGeom>
            <a:avLst/>
            <a:gdLst/>
            <a:ahLst/>
            <a:cxnLst/>
            <a:rect r="r" b="b" t="t" l="l"/>
            <a:pathLst>
              <a:path h="816160" w="20404005">
                <a:moveTo>
                  <a:pt x="0" y="0"/>
                </a:moveTo>
                <a:lnTo>
                  <a:pt x="20404005" y="0"/>
                </a:lnTo>
                <a:lnTo>
                  <a:pt x="20404005" y="816160"/>
                </a:lnTo>
                <a:lnTo>
                  <a:pt x="0" y="816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58261" y="2786588"/>
            <a:ext cx="27488974" cy="6259363"/>
            <a:chOff x="0" y="0"/>
            <a:chExt cx="7239895" cy="1648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39895" cy="1648557"/>
            </a:xfrm>
            <a:custGeom>
              <a:avLst/>
              <a:gdLst/>
              <a:ahLst/>
              <a:cxnLst/>
              <a:rect r="r" b="b" t="t" l="l"/>
              <a:pathLst>
                <a:path h="1648557" w="7239895">
                  <a:moveTo>
                    <a:pt x="0" y="0"/>
                  </a:moveTo>
                  <a:lnTo>
                    <a:pt x="7239895" y="0"/>
                  </a:lnTo>
                  <a:lnTo>
                    <a:pt x="7239895" y="1648557"/>
                  </a:lnTo>
                  <a:lnTo>
                    <a:pt x="0" y="1648557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239895" cy="1705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-1961804" y="2360788"/>
            <a:ext cx="20337479" cy="813499"/>
          </a:xfrm>
          <a:custGeom>
            <a:avLst/>
            <a:gdLst/>
            <a:ahLst/>
            <a:cxnLst/>
            <a:rect r="r" b="b" t="t" l="l"/>
            <a:pathLst>
              <a:path h="813499" w="20337479">
                <a:moveTo>
                  <a:pt x="0" y="0"/>
                </a:moveTo>
                <a:lnTo>
                  <a:pt x="20337479" y="0"/>
                </a:lnTo>
                <a:lnTo>
                  <a:pt x="20337479" y="813499"/>
                </a:lnTo>
                <a:lnTo>
                  <a:pt x="0" y="813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10800000">
            <a:off x="-331425" y="8620151"/>
            <a:ext cx="20337479" cy="813499"/>
          </a:xfrm>
          <a:custGeom>
            <a:avLst/>
            <a:gdLst/>
            <a:ahLst/>
            <a:cxnLst/>
            <a:rect r="r" b="b" t="t" l="l"/>
            <a:pathLst>
              <a:path h="813499" w="20337479">
                <a:moveTo>
                  <a:pt x="20337479" y="813499"/>
                </a:moveTo>
                <a:lnTo>
                  <a:pt x="0" y="813499"/>
                </a:lnTo>
                <a:lnTo>
                  <a:pt x="0" y="0"/>
                </a:lnTo>
                <a:lnTo>
                  <a:pt x="20337479" y="0"/>
                </a:lnTo>
                <a:lnTo>
                  <a:pt x="20337479" y="8134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54832" y="-1662478"/>
            <a:ext cx="6471368" cy="4449066"/>
          </a:xfrm>
          <a:custGeom>
            <a:avLst/>
            <a:gdLst/>
            <a:ahLst/>
            <a:cxnLst/>
            <a:rect r="r" b="b" t="t" l="l"/>
            <a:pathLst>
              <a:path h="4449066" w="6471368">
                <a:moveTo>
                  <a:pt x="0" y="0"/>
                </a:moveTo>
                <a:lnTo>
                  <a:pt x="6471369" y="0"/>
                </a:lnTo>
                <a:lnTo>
                  <a:pt x="6471369" y="4449066"/>
                </a:lnTo>
                <a:lnTo>
                  <a:pt x="0" y="4449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3534685" y="-1284304"/>
            <a:ext cx="6471368" cy="4449066"/>
          </a:xfrm>
          <a:custGeom>
            <a:avLst/>
            <a:gdLst/>
            <a:ahLst/>
            <a:cxnLst/>
            <a:rect r="r" b="b" t="t" l="l"/>
            <a:pathLst>
              <a:path h="4449066" w="6471368">
                <a:moveTo>
                  <a:pt x="0" y="0"/>
                </a:moveTo>
                <a:lnTo>
                  <a:pt x="6471369" y="0"/>
                </a:lnTo>
                <a:lnTo>
                  <a:pt x="6471369" y="4449066"/>
                </a:lnTo>
                <a:lnTo>
                  <a:pt x="0" y="4449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60564" y="874560"/>
            <a:ext cx="6566871" cy="91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b="true" sz="6399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Our Team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07299" y="3741969"/>
            <a:ext cx="2947108" cy="3572252"/>
          </a:xfrm>
          <a:custGeom>
            <a:avLst/>
            <a:gdLst/>
            <a:ahLst/>
            <a:cxnLst/>
            <a:rect r="r" b="b" t="t" l="l"/>
            <a:pathLst>
              <a:path h="3572252" w="2947108">
                <a:moveTo>
                  <a:pt x="0" y="0"/>
                </a:moveTo>
                <a:lnTo>
                  <a:pt x="2947107" y="0"/>
                </a:lnTo>
                <a:lnTo>
                  <a:pt x="2947107" y="3572252"/>
                </a:lnTo>
                <a:lnTo>
                  <a:pt x="0" y="3572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3524" y="4521575"/>
            <a:ext cx="2242257" cy="2616985"/>
          </a:xfrm>
          <a:custGeom>
            <a:avLst/>
            <a:gdLst/>
            <a:ahLst/>
            <a:cxnLst/>
            <a:rect r="r" b="b" t="t" l="l"/>
            <a:pathLst>
              <a:path h="2616985" w="2242257">
                <a:moveTo>
                  <a:pt x="0" y="0"/>
                </a:moveTo>
                <a:lnTo>
                  <a:pt x="2242257" y="0"/>
                </a:lnTo>
                <a:lnTo>
                  <a:pt x="2242257" y="2616984"/>
                </a:lnTo>
                <a:lnTo>
                  <a:pt x="0" y="26169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189" r="0" b="-718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15274" y="7445531"/>
            <a:ext cx="2731157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AEF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Đặng Đăng Khoa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4672" y="7895111"/>
            <a:ext cx="2412361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23127207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387571" y="3745787"/>
            <a:ext cx="2947108" cy="3572252"/>
          </a:xfrm>
          <a:custGeom>
            <a:avLst/>
            <a:gdLst/>
            <a:ahLst/>
            <a:cxnLst/>
            <a:rect r="r" b="b" t="t" l="l"/>
            <a:pathLst>
              <a:path h="3572252" w="2947108">
                <a:moveTo>
                  <a:pt x="0" y="0"/>
                </a:moveTo>
                <a:lnTo>
                  <a:pt x="2947108" y="0"/>
                </a:lnTo>
                <a:lnTo>
                  <a:pt x="2947108" y="3572252"/>
                </a:lnTo>
                <a:lnTo>
                  <a:pt x="0" y="3572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63797" y="4525393"/>
            <a:ext cx="2242257" cy="2616985"/>
          </a:xfrm>
          <a:custGeom>
            <a:avLst/>
            <a:gdLst/>
            <a:ahLst/>
            <a:cxnLst/>
            <a:rect r="r" b="b" t="t" l="l"/>
            <a:pathLst>
              <a:path h="2616985" w="2242257">
                <a:moveTo>
                  <a:pt x="0" y="0"/>
                </a:moveTo>
                <a:lnTo>
                  <a:pt x="2242256" y="0"/>
                </a:lnTo>
                <a:lnTo>
                  <a:pt x="2242256" y="2616984"/>
                </a:lnTo>
                <a:lnTo>
                  <a:pt x="0" y="26169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4377" r="0" b="-14377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21406" y="7445531"/>
            <a:ext cx="3171463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AEF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Đặng Trường Nguyên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00957" y="7880014"/>
            <a:ext cx="2412361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23127438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167844" y="3745787"/>
            <a:ext cx="2947108" cy="3572252"/>
          </a:xfrm>
          <a:custGeom>
            <a:avLst/>
            <a:gdLst/>
            <a:ahLst/>
            <a:cxnLst/>
            <a:rect r="r" b="b" t="t" l="l"/>
            <a:pathLst>
              <a:path h="3572252" w="2947108">
                <a:moveTo>
                  <a:pt x="0" y="0"/>
                </a:moveTo>
                <a:lnTo>
                  <a:pt x="2947108" y="0"/>
                </a:lnTo>
                <a:lnTo>
                  <a:pt x="2947108" y="3572252"/>
                </a:lnTo>
                <a:lnTo>
                  <a:pt x="0" y="3572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444069" y="4525393"/>
            <a:ext cx="2242257" cy="2616985"/>
          </a:xfrm>
          <a:custGeom>
            <a:avLst/>
            <a:gdLst/>
            <a:ahLst/>
            <a:cxnLst/>
            <a:rect r="r" b="b" t="t" l="l"/>
            <a:pathLst>
              <a:path h="2616985" w="2242257">
                <a:moveTo>
                  <a:pt x="0" y="0"/>
                </a:moveTo>
                <a:lnTo>
                  <a:pt x="2242257" y="0"/>
                </a:lnTo>
                <a:lnTo>
                  <a:pt x="2242257" y="2616984"/>
                </a:lnTo>
                <a:lnTo>
                  <a:pt x="0" y="26169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1681" r="0" b="-11681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892584" y="7445531"/>
            <a:ext cx="349762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AEF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Nguyễn Trần Quốc Duy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35217" y="7880014"/>
            <a:ext cx="2412361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23127181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4943752" y="3741969"/>
            <a:ext cx="2947108" cy="4612247"/>
            <a:chOff x="0" y="0"/>
            <a:chExt cx="3929477" cy="614966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929477" cy="4763002"/>
            </a:xfrm>
            <a:custGeom>
              <a:avLst/>
              <a:gdLst/>
              <a:ahLst/>
              <a:cxnLst/>
              <a:rect r="r" b="b" t="t" l="l"/>
              <a:pathLst>
                <a:path h="4763002" w="3929477">
                  <a:moveTo>
                    <a:pt x="0" y="0"/>
                  </a:moveTo>
                  <a:lnTo>
                    <a:pt x="3929477" y="0"/>
                  </a:lnTo>
                  <a:lnTo>
                    <a:pt x="3929477" y="4763002"/>
                  </a:lnTo>
                  <a:lnTo>
                    <a:pt x="0" y="4763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368301" y="1039474"/>
              <a:ext cx="2989675" cy="3489313"/>
            </a:xfrm>
            <a:custGeom>
              <a:avLst/>
              <a:gdLst/>
              <a:ahLst/>
              <a:cxnLst/>
              <a:rect r="r" b="b" t="t" l="l"/>
              <a:pathLst>
                <a:path h="3489313" w="2989675">
                  <a:moveTo>
                    <a:pt x="0" y="0"/>
                  </a:moveTo>
                  <a:lnTo>
                    <a:pt x="2989675" y="0"/>
                  </a:lnTo>
                  <a:lnTo>
                    <a:pt x="2989675" y="3489313"/>
                  </a:lnTo>
                  <a:lnTo>
                    <a:pt x="0" y="3489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22125" t="0" r="-22125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143967" y="4941258"/>
              <a:ext cx="3641542" cy="608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9"/>
                </a:lnSpc>
              </a:pPr>
              <a:r>
                <a:rPr lang="en-US" sz="3000">
                  <a:solidFill>
                    <a:srgbClr val="AEFE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Nguyễn Trọng Tài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56498" y="5540698"/>
              <a:ext cx="3216482" cy="608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9"/>
                </a:lnSpc>
              </a:pP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23127006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21075" y="-377508"/>
            <a:ext cx="27488974" cy="3086100"/>
            <a:chOff x="0" y="0"/>
            <a:chExt cx="723989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39895" cy="812800"/>
            </a:xfrm>
            <a:custGeom>
              <a:avLst/>
              <a:gdLst/>
              <a:ahLst/>
              <a:cxnLst/>
              <a:rect r="r" b="b" t="t" l="l"/>
              <a:pathLst>
                <a:path h="812800" w="7239895">
                  <a:moveTo>
                    <a:pt x="0" y="0"/>
                  </a:moveTo>
                  <a:lnTo>
                    <a:pt x="7239895" y="0"/>
                  </a:lnTo>
                  <a:lnTo>
                    <a:pt x="72398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239895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0" y="2339060"/>
            <a:ext cx="18476613" cy="739065"/>
          </a:xfrm>
          <a:custGeom>
            <a:avLst/>
            <a:gdLst/>
            <a:ahLst/>
            <a:cxnLst/>
            <a:rect r="r" b="b" t="t" l="l"/>
            <a:pathLst>
              <a:path h="739065" w="18476613">
                <a:moveTo>
                  <a:pt x="0" y="0"/>
                </a:moveTo>
                <a:lnTo>
                  <a:pt x="18476613" y="0"/>
                </a:lnTo>
                <a:lnTo>
                  <a:pt x="18476613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1086438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297375" y="-1086438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-1515846" y="3526964"/>
            <a:ext cx="8522433" cy="5731336"/>
          </a:xfrm>
          <a:custGeom>
            <a:avLst/>
            <a:gdLst/>
            <a:ahLst/>
            <a:cxnLst/>
            <a:rect r="r" b="b" t="t" l="l"/>
            <a:pathLst>
              <a:path h="5731336" w="8522433">
                <a:moveTo>
                  <a:pt x="0" y="0"/>
                </a:moveTo>
                <a:lnTo>
                  <a:pt x="8522432" y="0"/>
                </a:lnTo>
                <a:lnTo>
                  <a:pt x="8522432" y="5731336"/>
                </a:lnTo>
                <a:lnTo>
                  <a:pt x="0" y="5731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28700" y="5143500"/>
            <a:ext cx="5583485" cy="3456249"/>
            <a:chOff x="0" y="0"/>
            <a:chExt cx="6973570" cy="43167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73570" cy="4316730"/>
            </a:xfrm>
            <a:custGeom>
              <a:avLst/>
              <a:gdLst/>
              <a:ahLst/>
              <a:cxnLst/>
              <a:rect r="r" b="b" t="t" l="l"/>
              <a:pathLst>
                <a:path h="4316730" w="697357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8"/>
              <a:stretch>
                <a:fillRect l="0" t="-5777" r="0" b="-5777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228080" y="0"/>
              <a:ext cx="745490" cy="745490"/>
            </a:xfrm>
            <a:custGeom>
              <a:avLst/>
              <a:gdLst/>
              <a:ahLst/>
              <a:cxnLst/>
              <a:rect r="r" b="b" t="t" l="l"/>
              <a:pathLst>
                <a:path h="745490" w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35858B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615772" y="691388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b="true" sz="6399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Problem Statement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36869" y="4699894"/>
            <a:ext cx="10651131" cy="13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Find the shortest or optimal path from a designated start point to a goal point in a 2D maze that contains obstacles (walls) using various search algorithms.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36869" y="4027429"/>
            <a:ext cx="5035360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999" spc="199">
                <a:solidFill>
                  <a:srgbClr val="AEF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Path Finding in Maze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9772" y="798482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 b="true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Problem Modeling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65823" y="1936248"/>
            <a:ext cx="15116101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5"/>
              </a:lnSpc>
            </a:pPr>
            <a:r>
              <a:rPr lang="en-US" sz="2500" spc="125">
                <a:solidFill>
                  <a:srgbClr val="AEF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State: A state is defined as the current position of the agent in the maze, represented by coordinates (x, y)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3614769" y="838948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6697073" y="-868815"/>
            <a:ext cx="5148713" cy="3539740"/>
          </a:xfrm>
          <a:custGeom>
            <a:avLst/>
            <a:gdLst/>
            <a:ahLst/>
            <a:cxnLst/>
            <a:rect r="r" b="b" t="t" l="l"/>
            <a:pathLst>
              <a:path h="3539740" w="5148713">
                <a:moveTo>
                  <a:pt x="0" y="0"/>
                </a:moveTo>
                <a:lnTo>
                  <a:pt x="5148713" y="0"/>
                </a:lnTo>
                <a:lnTo>
                  <a:pt x="5148713" y="3539740"/>
                </a:lnTo>
                <a:lnTo>
                  <a:pt x="0" y="353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58541" y="-1553932"/>
            <a:ext cx="5076626" cy="3490180"/>
          </a:xfrm>
          <a:custGeom>
            <a:avLst/>
            <a:gdLst/>
            <a:ahLst/>
            <a:cxnLst/>
            <a:rect r="r" b="b" t="t" l="l"/>
            <a:pathLst>
              <a:path h="3490180" w="5076626">
                <a:moveTo>
                  <a:pt x="0" y="0"/>
                </a:moveTo>
                <a:lnTo>
                  <a:pt x="5076626" y="0"/>
                </a:lnTo>
                <a:lnTo>
                  <a:pt x="5076626" y="3490180"/>
                </a:lnTo>
                <a:lnTo>
                  <a:pt x="0" y="34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518563" y="7314112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1"/>
                </a:lnTo>
                <a:lnTo>
                  <a:pt x="0" y="379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77309" y="2498223"/>
            <a:ext cx="7444784" cy="449580"/>
            <a:chOff x="0" y="0"/>
            <a:chExt cx="9926379" cy="59944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174044"/>
              <a:ext cx="251351" cy="25135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FE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782059" y="-9525"/>
              <a:ext cx="9144320" cy="608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9"/>
                </a:lnSpc>
              </a:pP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I</a:t>
              </a:r>
              <a:r>
                <a:rPr lang="en-US" sz="3000" b="true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nitial State:</a:t>
              </a: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Starting position S = (x₀, y₀)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77309" y="3315084"/>
            <a:ext cx="6773235" cy="449580"/>
            <a:chOff x="0" y="0"/>
            <a:chExt cx="9030980" cy="59944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174044"/>
              <a:ext cx="251351" cy="251351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FE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782059" y="-9525"/>
              <a:ext cx="8248921" cy="608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9"/>
                </a:lnSpc>
              </a:pPr>
              <a:r>
                <a:rPr lang="en-US" sz="3000" b="true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Goal State:</a:t>
              </a: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Target position G = (xₘ, yₘ)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77309" y="4147025"/>
            <a:ext cx="10706063" cy="449580"/>
            <a:chOff x="0" y="0"/>
            <a:chExt cx="14274751" cy="59944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763538" y="-9525"/>
              <a:ext cx="13511212" cy="608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9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State Space</a:t>
              </a: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= {(x, y) | 0 ≤ x &lt; width, 0 ≤ y &lt; height, maze[x][y] ≠ wall} 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174044"/>
              <a:ext cx="251351" cy="25135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FE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0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1577309" y="5209898"/>
            <a:ext cx="10283788" cy="887730"/>
            <a:chOff x="0" y="0"/>
            <a:chExt cx="13711717" cy="1183640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782059" y="-9525"/>
              <a:ext cx="12929658" cy="1193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9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Ac</a:t>
              </a:r>
              <a:r>
                <a:rPr lang="en-US" b="true" sz="3000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tions:</a:t>
              </a: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UP, DOWN, LEFT, RIGHT (if within bounds &amp; not wall)</a:t>
              </a:r>
            </a:p>
            <a:p>
              <a:pPr algn="ctr">
                <a:lnSpc>
                  <a:spcPts val="3509"/>
                </a:lnSpc>
                <a:spcBef>
                  <a:spcPct val="0"/>
                </a:spcBef>
              </a:pPr>
            </a:p>
          </p:txBody>
        </p:sp>
        <p:grpSp>
          <p:nvGrpSpPr>
            <p:cNvPr name="Group 25" id="25"/>
            <p:cNvGrpSpPr/>
            <p:nvPr/>
          </p:nvGrpSpPr>
          <p:grpSpPr>
            <a:xfrm rot="0">
              <a:off x="0" y="181556"/>
              <a:ext cx="251351" cy="251351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FE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0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0">
            <a:off x="1577309" y="6426382"/>
            <a:ext cx="10283788" cy="887730"/>
            <a:chOff x="0" y="0"/>
            <a:chExt cx="13711717" cy="1183640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782059" y="-9525"/>
              <a:ext cx="12929658" cy="1193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9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Proper</a:t>
              </a:r>
              <a:r>
                <a:rPr lang="en-US" b="true" sz="3000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ties: </a:t>
              </a: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Finite, Discrete, Fully Observable, Deterministic</a:t>
              </a:r>
            </a:p>
            <a:p>
              <a:pPr algn="ctr">
                <a:lnSpc>
                  <a:spcPts val="3509"/>
                </a:lnSpc>
                <a:spcBef>
                  <a:spcPct val="0"/>
                </a:spcBef>
              </a:pPr>
            </a:p>
          </p:txBody>
        </p:sp>
        <p:grpSp>
          <p:nvGrpSpPr>
            <p:cNvPr name="Group 30" id="30"/>
            <p:cNvGrpSpPr/>
            <p:nvPr/>
          </p:nvGrpSpPr>
          <p:grpSpPr>
            <a:xfrm rot="0">
              <a:off x="0" y="121954"/>
              <a:ext cx="251351" cy="251351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FE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0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1591200" y="7542863"/>
            <a:ext cx="10269897" cy="887730"/>
            <a:chOff x="0" y="0"/>
            <a:chExt cx="13693197" cy="1183640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763538" y="-9525"/>
              <a:ext cx="12929658" cy="1193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9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Transi</a:t>
              </a:r>
              <a:r>
                <a:rPr lang="en-US" b="true" sz="3000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tion: </a:t>
              </a: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Result(s, a) = s' if valid; undefined otherwise</a:t>
              </a:r>
            </a:p>
            <a:p>
              <a:pPr algn="ctr">
                <a:lnSpc>
                  <a:spcPts val="3509"/>
                </a:lnSpc>
                <a:spcBef>
                  <a:spcPct val="0"/>
                </a:spcBef>
              </a:pPr>
            </a:p>
          </p:txBody>
        </p:sp>
        <p:grpSp>
          <p:nvGrpSpPr>
            <p:cNvPr name="Group 35" id="35"/>
            <p:cNvGrpSpPr/>
            <p:nvPr/>
          </p:nvGrpSpPr>
          <p:grpSpPr>
            <a:xfrm rot="0">
              <a:off x="0" y="142165"/>
              <a:ext cx="251351" cy="251351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FE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00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96000" y="2995221"/>
            <a:ext cx="8296001" cy="5268981"/>
          </a:xfrm>
          <a:custGeom>
            <a:avLst/>
            <a:gdLst/>
            <a:ahLst/>
            <a:cxnLst/>
            <a:rect r="r" b="b" t="t" l="l"/>
            <a:pathLst>
              <a:path h="5268981" w="8296001">
                <a:moveTo>
                  <a:pt x="0" y="0"/>
                </a:moveTo>
                <a:lnTo>
                  <a:pt x="8296000" y="0"/>
                </a:lnTo>
                <a:lnTo>
                  <a:pt x="8296000" y="5268981"/>
                </a:lnTo>
                <a:lnTo>
                  <a:pt x="0" y="5268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7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48816">
            <a:off x="13279623" y="2398706"/>
            <a:ext cx="668896" cy="1264237"/>
          </a:xfrm>
          <a:custGeom>
            <a:avLst/>
            <a:gdLst/>
            <a:ahLst/>
            <a:cxnLst/>
            <a:rect r="r" b="b" t="t" l="l"/>
            <a:pathLst>
              <a:path h="1264237" w="668896">
                <a:moveTo>
                  <a:pt x="0" y="0"/>
                </a:moveTo>
                <a:lnTo>
                  <a:pt x="668897" y="0"/>
                </a:lnTo>
                <a:lnTo>
                  <a:pt x="668897" y="1264237"/>
                </a:lnTo>
                <a:lnTo>
                  <a:pt x="0" y="1264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94672" y="325177"/>
            <a:ext cx="11498656" cy="1006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8"/>
              </a:lnSpc>
            </a:pPr>
            <a:r>
              <a:rPr lang="en-US" b="true" sz="6699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Grid Representation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916628" y="1455604"/>
            <a:ext cx="4123117" cy="1315404"/>
            <a:chOff x="0" y="0"/>
            <a:chExt cx="5497490" cy="17538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71200" cy="1753872"/>
            </a:xfrm>
            <a:custGeom>
              <a:avLst/>
              <a:gdLst/>
              <a:ahLst/>
              <a:cxnLst/>
              <a:rect r="r" b="b" t="t" l="l"/>
              <a:pathLst>
                <a:path h="1753872" w="5271200">
                  <a:moveTo>
                    <a:pt x="0" y="0"/>
                  </a:moveTo>
                  <a:lnTo>
                    <a:pt x="5271200" y="0"/>
                  </a:lnTo>
                  <a:lnTo>
                    <a:pt x="5271200" y="1753872"/>
                  </a:lnTo>
                  <a:lnTo>
                    <a:pt x="0" y="1753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226290" y="567691"/>
              <a:ext cx="5271200" cy="608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9"/>
                </a:lnSpc>
              </a:pP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</a:t>
              </a: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al</a:t>
              </a: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l/Obs</a:t>
              </a: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ta</a:t>
              </a: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cl</a:t>
              </a: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</a:t>
              </a: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(Blocked)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47000" y="3943030"/>
            <a:ext cx="4201204" cy="1315404"/>
            <a:chOff x="0" y="0"/>
            <a:chExt cx="5601606" cy="17538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71200" cy="1753872"/>
            </a:xfrm>
            <a:custGeom>
              <a:avLst/>
              <a:gdLst/>
              <a:ahLst/>
              <a:cxnLst/>
              <a:rect r="r" b="b" t="t" l="l"/>
              <a:pathLst>
                <a:path h="1753872" w="5271200">
                  <a:moveTo>
                    <a:pt x="0" y="0"/>
                  </a:moveTo>
                  <a:lnTo>
                    <a:pt x="5271200" y="0"/>
                  </a:lnTo>
                  <a:lnTo>
                    <a:pt x="5271200" y="1753872"/>
                  </a:lnTo>
                  <a:lnTo>
                    <a:pt x="0" y="1753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30406" y="616332"/>
              <a:ext cx="5271200" cy="521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2"/>
                </a:lnSpc>
              </a:pPr>
              <a:r>
                <a:rPr lang="en-US" sz="26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Go</a:t>
              </a:r>
              <a:r>
                <a:rPr lang="en-US" sz="26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al po</a:t>
              </a:r>
              <a:r>
                <a:rPr lang="en-US" sz="26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si</a:t>
              </a:r>
              <a:r>
                <a:rPr lang="en-US" sz="26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tion (Target</a:t>
              </a:r>
              <a:r>
                <a:rPr lang="en-US" sz="26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state)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2448816">
            <a:off x="12930415" y="4784397"/>
            <a:ext cx="668896" cy="1264237"/>
          </a:xfrm>
          <a:custGeom>
            <a:avLst/>
            <a:gdLst/>
            <a:ahLst/>
            <a:cxnLst/>
            <a:rect r="r" b="b" t="t" l="l"/>
            <a:pathLst>
              <a:path h="1264237" w="668896">
                <a:moveTo>
                  <a:pt x="0" y="0"/>
                </a:moveTo>
                <a:lnTo>
                  <a:pt x="668897" y="0"/>
                </a:lnTo>
                <a:lnTo>
                  <a:pt x="668897" y="1264237"/>
                </a:lnTo>
                <a:lnTo>
                  <a:pt x="0" y="1264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330214" y="8383480"/>
            <a:ext cx="4123117" cy="1315404"/>
            <a:chOff x="0" y="0"/>
            <a:chExt cx="5497490" cy="17538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71200" cy="1753872"/>
            </a:xfrm>
            <a:custGeom>
              <a:avLst/>
              <a:gdLst/>
              <a:ahLst/>
              <a:cxnLst/>
              <a:rect r="r" b="b" t="t" l="l"/>
              <a:pathLst>
                <a:path h="1753872" w="5271200">
                  <a:moveTo>
                    <a:pt x="0" y="0"/>
                  </a:moveTo>
                  <a:lnTo>
                    <a:pt x="5271200" y="0"/>
                  </a:lnTo>
                  <a:lnTo>
                    <a:pt x="5271200" y="1753872"/>
                  </a:lnTo>
                  <a:lnTo>
                    <a:pt x="0" y="1753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26290" y="567691"/>
              <a:ext cx="5271200" cy="608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9"/>
                </a:lnSpc>
              </a:pP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Free sp</a:t>
              </a: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</a:t>
              </a: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</a:t>
              </a: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</a:t>
              </a: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(Walkable) 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9167911">
            <a:off x="12639853" y="7136102"/>
            <a:ext cx="822002" cy="1553611"/>
          </a:xfrm>
          <a:custGeom>
            <a:avLst/>
            <a:gdLst/>
            <a:ahLst/>
            <a:cxnLst/>
            <a:rect r="r" b="b" t="t" l="l"/>
            <a:pathLst>
              <a:path h="1553611" w="822002">
                <a:moveTo>
                  <a:pt x="822002" y="0"/>
                </a:moveTo>
                <a:lnTo>
                  <a:pt x="0" y="0"/>
                </a:lnTo>
                <a:lnTo>
                  <a:pt x="0" y="1553611"/>
                </a:lnTo>
                <a:lnTo>
                  <a:pt x="822002" y="1553611"/>
                </a:lnTo>
                <a:lnTo>
                  <a:pt x="82200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74818" y="1612456"/>
            <a:ext cx="4185587" cy="1354710"/>
            <a:chOff x="0" y="0"/>
            <a:chExt cx="5580783" cy="18062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428710" cy="1806280"/>
            </a:xfrm>
            <a:custGeom>
              <a:avLst/>
              <a:gdLst/>
              <a:ahLst/>
              <a:cxnLst/>
              <a:rect r="r" b="b" t="t" l="l"/>
              <a:pathLst>
                <a:path h="1806280" w="5428710">
                  <a:moveTo>
                    <a:pt x="0" y="0"/>
                  </a:moveTo>
                  <a:lnTo>
                    <a:pt x="5428710" y="0"/>
                  </a:lnTo>
                  <a:lnTo>
                    <a:pt x="5428710" y="1806280"/>
                  </a:lnTo>
                  <a:lnTo>
                    <a:pt x="0" y="1806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309583" y="652569"/>
              <a:ext cx="5271200" cy="491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8"/>
                </a:lnSpc>
              </a:pPr>
              <a:r>
                <a:rPr lang="en-US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Exp</a:t>
              </a:r>
              <a:r>
                <a:rPr lang="en-US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lored node</a:t>
              </a:r>
              <a:r>
                <a:rPr lang="en-US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 (During search)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8017" y="4446467"/>
            <a:ext cx="4071532" cy="1354710"/>
            <a:chOff x="0" y="0"/>
            <a:chExt cx="5428710" cy="18062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28710" cy="1806280"/>
            </a:xfrm>
            <a:custGeom>
              <a:avLst/>
              <a:gdLst/>
              <a:ahLst/>
              <a:cxnLst/>
              <a:rect r="r" b="b" t="t" l="l"/>
              <a:pathLst>
                <a:path h="1806280" w="5428710">
                  <a:moveTo>
                    <a:pt x="0" y="0"/>
                  </a:moveTo>
                  <a:lnTo>
                    <a:pt x="5428710" y="0"/>
                  </a:lnTo>
                  <a:lnTo>
                    <a:pt x="5428710" y="1806280"/>
                  </a:lnTo>
                  <a:lnTo>
                    <a:pt x="0" y="1806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57510" y="634584"/>
              <a:ext cx="5271200" cy="547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9"/>
                </a:lnSpc>
              </a:pPr>
              <a:r>
                <a:rPr lang="en-US" sz="27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Sta</a:t>
              </a:r>
              <a:r>
                <a:rPr lang="en-US" sz="27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rt po</a:t>
              </a:r>
              <a:r>
                <a:rPr lang="en-US" sz="27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sition (Initial state)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08244" y="7792313"/>
            <a:ext cx="4071532" cy="1354710"/>
            <a:chOff x="0" y="0"/>
            <a:chExt cx="5428710" cy="180628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428710" cy="1806280"/>
            </a:xfrm>
            <a:custGeom>
              <a:avLst/>
              <a:gdLst/>
              <a:ahLst/>
              <a:cxnLst/>
              <a:rect r="r" b="b" t="t" l="l"/>
              <a:pathLst>
                <a:path h="1806280" w="5428710">
                  <a:moveTo>
                    <a:pt x="0" y="0"/>
                  </a:moveTo>
                  <a:lnTo>
                    <a:pt x="5428710" y="0"/>
                  </a:lnTo>
                  <a:lnTo>
                    <a:pt x="5428710" y="1806280"/>
                  </a:lnTo>
                  <a:lnTo>
                    <a:pt x="0" y="1806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57510" y="634584"/>
              <a:ext cx="5271200" cy="547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9"/>
                </a:lnSpc>
              </a:pPr>
              <a:r>
                <a:rPr lang="en-US" sz="27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</a:t>
              </a:r>
              <a:r>
                <a:rPr lang="en-US" sz="27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olu</a:t>
              </a:r>
              <a:r>
                <a:rPr lang="en-US" sz="27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tion path (Final result) 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4417550" y="5801177"/>
            <a:ext cx="1921119" cy="2178545"/>
          </a:xfrm>
          <a:prstGeom prst="line">
            <a:avLst/>
          </a:prstGeom>
          <a:ln cap="flat" w="66675">
            <a:solidFill>
              <a:srgbClr val="4FBDBA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6" id="26"/>
          <p:cNvSpPr/>
          <p:nvPr/>
        </p:nvSpPr>
        <p:spPr>
          <a:xfrm>
            <a:off x="4278743" y="5258434"/>
            <a:ext cx="1394907" cy="371277"/>
          </a:xfrm>
          <a:prstGeom prst="line">
            <a:avLst/>
          </a:prstGeom>
          <a:ln cap="flat" w="66675">
            <a:solidFill>
              <a:srgbClr val="4FBDBA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7" id="27"/>
          <p:cNvSpPr/>
          <p:nvPr/>
        </p:nvSpPr>
        <p:spPr>
          <a:xfrm>
            <a:off x="4239550" y="2771007"/>
            <a:ext cx="1434100" cy="1172023"/>
          </a:xfrm>
          <a:prstGeom prst="line">
            <a:avLst/>
          </a:prstGeom>
          <a:ln cap="flat" w="66675">
            <a:solidFill>
              <a:srgbClr val="4FBDBA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8" id="28"/>
          <p:cNvGrpSpPr/>
          <p:nvPr/>
        </p:nvGrpSpPr>
        <p:grpSpPr>
          <a:xfrm rot="0">
            <a:off x="2341637" y="1636929"/>
            <a:ext cx="12991947" cy="7243010"/>
            <a:chOff x="0" y="0"/>
            <a:chExt cx="17322596" cy="965734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7322596" cy="9657347"/>
            </a:xfrm>
            <a:custGeom>
              <a:avLst/>
              <a:gdLst/>
              <a:ahLst/>
              <a:cxnLst/>
              <a:rect r="r" b="b" t="t" l="l"/>
              <a:pathLst>
                <a:path h="9657347" w="17322596">
                  <a:moveTo>
                    <a:pt x="0" y="0"/>
                  </a:moveTo>
                  <a:lnTo>
                    <a:pt x="17322596" y="0"/>
                  </a:lnTo>
                  <a:lnTo>
                    <a:pt x="17322596" y="9657347"/>
                  </a:lnTo>
                  <a:lnTo>
                    <a:pt x="0" y="9657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1580454" y="635169"/>
              <a:ext cx="6940960" cy="664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0"/>
                </a:lnSpc>
              </a:pPr>
              <a:r>
                <a:rPr lang="en-US" sz="3299" b="true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For a 25×25 maze with w walls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803165" y="1947694"/>
              <a:ext cx="251351" cy="251351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FE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1585223" y="1764124"/>
              <a:ext cx="9144320" cy="608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9"/>
                </a:lnSpc>
              </a:pPr>
              <a:r>
                <a:rPr lang="en-US" sz="3000" b="true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Total cells:</a:t>
              </a: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25 × 25 </a:t>
              </a:r>
            </a:p>
          </p:txBody>
        </p:sp>
        <p:grpSp>
          <p:nvGrpSpPr>
            <p:cNvPr name="Group 35" id="35"/>
            <p:cNvGrpSpPr/>
            <p:nvPr/>
          </p:nvGrpSpPr>
          <p:grpSpPr>
            <a:xfrm rot="0">
              <a:off x="803165" y="2915434"/>
              <a:ext cx="251351" cy="251351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FE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1585223" y="2731864"/>
              <a:ext cx="9144320" cy="608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9"/>
                </a:lnSpc>
              </a:pPr>
              <a:r>
                <a:rPr lang="en-US" sz="3000" b="true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Valid states: </a:t>
              </a: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(25 × 25) - w 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580454" y="3731409"/>
              <a:ext cx="10812412" cy="608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9"/>
                </a:lnSpc>
              </a:pPr>
              <a:r>
                <a:rPr lang="en-US" sz="3000" b="true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Branching factor: </a:t>
              </a:r>
              <a:r>
                <a:rPr lang="en-US" sz="3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Maximum 4 (up, down, left, right) 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944010" y="4573163"/>
            <a:ext cx="222902" cy="188513"/>
            <a:chOff x="0" y="0"/>
            <a:chExt cx="96107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961070" cy="812800"/>
            </a:xfrm>
            <a:custGeom>
              <a:avLst/>
              <a:gdLst/>
              <a:ahLst/>
              <a:cxnLst/>
              <a:rect r="r" b="b" t="t" l="l"/>
              <a:pathLst>
                <a:path h="812800" w="961070">
                  <a:moveTo>
                    <a:pt x="480535" y="0"/>
                  </a:moveTo>
                  <a:cubicBezTo>
                    <a:pt x="215143" y="0"/>
                    <a:pt x="0" y="181951"/>
                    <a:pt x="0" y="406400"/>
                  </a:cubicBezTo>
                  <a:cubicBezTo>
                    <a:pt x="0" y="630849"/>
                    <a:pt x="215143" y="812800"/>
                    <a:pt x="480535" y="812800"/>
                  </a:cubicBezTo>
                  <a:cubicBezTo>
                    <a:pt x="745927" y="812800"/>
                    <a:pt x="961070" y="630849"/>
                    <a:pt x="961070" y="406400"/>
                  </a:cubicBezTo>
                  <a:cubicBezTo>
                    <a:pt x="961070" y="181951"/>
                    <a:pt x="745927" y="0"/>
                    <a:pt x="480535" y="0"/>
                  </a:cubicBezTo>
                  <a:close/>
                </a:path>
              </a:pathLst>
            </a:custGeom>
            <a:solidFill>
              <a:srgbClr val="AEFE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90100" y="57150"/>
              <a:ext cx="780869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614465" y="9258300"/>
            <a:ext cx="5933725" cy="924672"/>
          </a:xfrm>
          <a:custGeom>
            <a:avLst/>
            <a:gdLst/>
            <a:ahLst/>
            <a:cxnLst/>
            <a:rect r="r" b="b" t="t" l="l"/>
            <a:pathLst>
              <a:path h="924672" w="5933725">
                <a:moveTo>
                  <a:pt x="0" y="0"/>
                </a:moveTo>
                <a:lnTo>
                  <a:pt x="5933725" y="0"/>
                </a:lnTo>
                <a:lnTo>
                  <a:pt x="5933725" y="924672"/>
                </a:lnTo>
                <a:lnTo>
                  <a:pt x="0" y="924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691392" y="7814332"/>
            <a:ext cx="3596608" cy="2472668"/>
          </a:xfrm>
          <a:custGeom>
            <a:avLst/>
            <a:gdLst/>
            <a:ahLst/>
            <a:cxnLst/>
            <a:rect r="r" b="b" t="t" l="l"/>
            <a:pathLst>
              <a:path h="2472668" w="3596608">
                <a:moveTo>
                  <a:pt x="0" y="0"/>
                </a:moveTo>
                <a:lnTo>
                  <a:pt x="3596608" y="0"/>
                </a:lnTo>
                <a:lnTo>
                  <a:pt x="3596608" y="2472668"/>
                </a:lnTo>
                <a:lnTo>
                  <a:pt x="0" y="24726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>
                  <p14:trim st="3640.0000" end="-0.9920"/>
                </p14:media>
              </p:ext>
            </p:extLst>
          </p:nvPr>
        </p:nvPicPr>
        <p:blipFill>
          <a:blip r:embed="rId6"/>
          <a:srcRect l="0" t="6810" r="0" b="6810"/>
          <a:stretch>
            <a:fillRect/>
          </a:stretch>
        </p:blipFill>
        <p:spPr>
          <a:xfrm flipH="false" flipV="false" rot="0">
            <a:off x="488412" y="1780573"/>
            <a:ext cx="5042826" cy="3266989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>
                  <p14:trim st="5670.0000" end="0.0100"/>
                </p14:media>
              </p:ext>
            </p:extLst>
          </p:nvPr>
        </p:nvPicPr>
        <p:blipFill>
          <a:blip r:embed="rId9"/>
          <a:srcRect l="0" t="6720" r="0" b="6720"/>
          <a:stretch>
            <a:fillRect/>
          </a:stretch>
        </p:blipFill>
        <p:spPr>
          <a:xfrm flipH="false" flipV="false" rot="0">
            <a:off x="6603232" y="1780573"/>
            <a:ext cx="5032437" cy="3266989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>
                  <p14:trim st="4430.0000" end="0.0050"/>
                </p14:media>
              </p:ext>
            </p:extLst>
          </p:nvPr>
        </p:nvPicPr>
        <p:blipFill>
          <a:blip r:embed="rId12"/>
          <a:srcRect l="0" t="7012" r="0" b="7012"/>
          <a:stretch>
            <a:fillRect/>
          </a:stretch>
        </p:blipFill>
        <p:spPr>
          <a:xfrm flipH="false" flipV="false" rot="0">
            <a:off x="12711995" y="1780573"/>
            <a:ext cx="5032437" cy="324496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88412" y="554546"/>
            <a:ext cx="7551404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 b="true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Algorithm Principles 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52398" y="5331087"/>
            <a:ext cx="5494714" cy="2021261"/>
            <a:chOff x="0" y="0"/>
            <a:chExt cx="7326286" cy="269501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6718393" cy="608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9"/>
                </a:lnSpc>
              </a:pPr>
              <a:r>
                <a:rPr lang="en-US" sz="3000" b="true">
                  <a:solidFill>
                    <a:srgbClr val="AEFE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Breadth-First Search (BFS)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22642" y="843915"/>
              <a:ext cx="7103644" cy="413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0"/>
                </a:lnSpc>
              </a:pP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Explores 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n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odes 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l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evel by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l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vel, starting from the root.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22642" y="1501775"/>
              <a:ext cx="7103644" cy="413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0"/>
                </a:lnSpc>
              </a:pP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Uses a queue (FIFO)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to manage 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exploration order.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22642" y="2281629"/>
              <a:ext cx="7103644" cy="413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0"/>
                </a:lnSpc>
              </a:pP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Guarantees shortest path if all edge cos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ts are 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equal.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603232" y="5331087"/>
            <a:ext cx="5494714" cy="2316536"/>
            <a:chOff x="0" y="0"/>
            <a:chExt cx="7326286" cy="308871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6718393" cy="608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9"/>
                </a:lnSpc>
              </a:pPr>
              <a:r>
                <a:rPr lang="en-US" sz="3000" b="true">
                  <a:solidFill>
                    <a:srgbClr val="AEFE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Depth-First Search (DFS)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22642" y="843915"/>
              <a:ext cx="7103644" cy="413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0"/>
                </a:lnSpc>
              </a:pP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Explores deep a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long branch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es b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efor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 backtracking.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22642" y="1501775"/>
              <a:ext cx="7103644" cy="413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0"/>
                </a:lnSpc>
              </a:pP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Uses a stack (LIFO)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or r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ecursion to track nodes.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22642" y="2281629"/>
              <a:ext cx="7103644" cy="807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0"/>
                </a:lnSpc>
              </a:pP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Does not guarantee shortest path; may get stuck without depth limi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ts or visited ch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ecks.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480856" y="5331087"/>
            <a:ext cx="5494714" cy="2611811"/>
            <a:chOff x="0" y="0"/>
            <a:chExt cx="7326286" cy="3482415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9525"/>
              <a:ext cx="6718393" cy="608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9"/>
                </a:lnSpc>
              </a:pPr>
              <a:r>
                <a:rPr lang="en-US" sz="3000" b="true">
                  <a:solidFill>
                    <a:srgbClr val="AEFE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A* (A-star) Search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22642" y="843915"/>
              <a:ext cx="7103644" cy="807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0"/>
                </a:lnSpc>
              </a:pP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Combines Uniform Cost Search a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nd Gre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edy B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est-First S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earch.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22642" y="1895475"/>
              <a:ext cx="7103644" cy="807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0"/>
                </a:lnSpc>
              </a:pP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Selects node with lowest total estimated cost:</a:t>
              </a:r>
            </a:p>
            <a:p>
              <a:pPr algn="l">
                <a:lnSpc>
                  <a:spcPts val="2340"/>
                </a:lnSpc>
              </a:pP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f(n)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= g(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n) + h(n)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22642" y="3069029"/>
              <a:ext cx="7103644" cy="413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0"/>
                </a:lnSpc>
              </a:pP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If h(n) is admissible, A* is optimal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and complet</a:t>
              </a:r>
              <a:r>
                <a:rPr lang="en-US" sz="2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e.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614465" y="9258300"/>
            <a:ext cx="5933725" cy="924672"/>
          </a:xfrm>
          <a:custGeom>
            <a:avLst/>
            <a:gdLst/>
            <a:ahLst/>
            <a:cxnLst/>
            <a:rect r="r" b="b" t="t" l="l"/>
            <a:pathLst>
              <a:path h="924672" w="5933725">
                <a:moveTo>
                  <a:pt x="0" y="0"/>
                </a:moveTo>
                <a:lnTo>
                  <a:pt x="5933725" y="0"/>
                </a:lnTo>
                <a:lnTo>
                  <a:pt x="5933725" y="924672"/>
                </a:lnTo>
                <a:lnTo>
                  <a:pt x="0" y="924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3730.0000" end="-0.0080"/>
                </p14:media>
              </p:ext>
            </p:extLst>
          </p:nvPr>
        </p:nvPicPr>
        <p:blipFill>
          <a:blip r:embed="rId4"/>
          <a:srcRect l="0" t="7012" r="0" b="7012"/>
          <a:stretch>
            <a:fillRect/>
          </a:stretch>
        </p:blipFill>
        <p:spPr>
          <a:xfrm flipH="false" flipV="false" rot="0">
            <a:off x="494470" y="1780573"/>
            <a:ext cx="5032437" cy="3244960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>
                  <p14:trim st="3590.0000" end="-0.0000"/>
                </p14:media>
              </p:ext>
            </p:extLst>
          </p:nvPr>
        </p:nvPicPr>
        <p:blipFill>
          <a:blip r:embed="rId7"/>
          <a:srcRect l="0" t="7064" r="0" b="7064"/>
          <a:stretch>
            <a:fillRect/>
          </a:stretch>
        </p:blipFill>
        <p:spPr>
          <a:xfrm flipH="false" flipV="false" rot="0">
            <a:off x="6602314" y="1800604"/>
            <a:ext cx="5034275" cy="3242258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>
                  <p14:trim st="3870.0000" end="-0.0080"/>
                </p14:media>
              </p:ext>
            </p:extLst>
          </p:nvPr>
        </p:nvPicPr>
        <p:blipFill>
          <a:blip r:embed="rId10"/>
          <a:srcRect l="0" t="7221" r="0" b="7221"/>
          <a:stretch>
            <a:fillRect/>
          </a:stretch>
        </p:blipFill>
        <p:spPr>
          <a:xfrm flipH="false" flipV="false" rot="0">
            <a:off x="12712913" y="1800604"/>
            <a:ext cx="5025743" cy="322492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88412" y="554546"/>
            <a:ext cx="7551404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 b="true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Algorithm Principles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2398" y="5321562"/>
            <a:ext cx="5170289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 b="true">
                <a:solidFill>
                  <a:srgbClr val="AEF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Uniform Cost Search (UCS)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9648" y="5961642"/>
            <a:ext cx="5017259" cy="60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Expands the 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ode with the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lowest cumulative cost from the start.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9648" y="6750312"/>
            <a:ext cx="5017259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Uses a priority queue based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on 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path cost g(n).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9648" y="7335202"/>
            <a:ext cx="5017259" cy="60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and complete if all edge cos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ts are non-n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egative.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65587" y="5331087"/>
            <a:ext cx="6276590" cy="390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2"/>
              </a:lnSpc>
            </a:pPr>
            <a:r>
              <a:rPr lang="en-US" sz="2600" b="true">
                <a:solidFill>
                  <a:srgbClr val="AEF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Iterative Deepening Depth-First Search (IDDFS)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09399" y="5979168"/>
            <a:ext cx="5788548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Runs depth-limited DFS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repeat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edly with increasing depth: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49726" y="6448591"/>
            <a:ext cx="5788548" cy="60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Combines DFS’s space efficiency with BFS’s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completen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ess and optimality (when costs are uniform)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80856" y="5321562"/>
            <a:ext cx="5263576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 b="true">
                <a:solidFill>
                  <a:srgbClr val="AEF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Bi-directional Search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47838" y="5961642"/>
            <a:ext cx="5096594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Runs two simulta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eous 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earches: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78976" y="6355977"/>
            <a:ext cx="5096594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One forward from the 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78976" y="6754122"/>
            <a:ext cx="5096594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One backward from the goal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47838" y="7247517"/>
            <a:ext cx="5096594" cy="60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Stops when both fro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nti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ers meet, requires the path to be reversible.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47838" y="7940937"/>
            <a:ext cx="5096594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Greatly reduces search space: </a:t>
            </a:r>
            <a:r>
              <a:rPr lang="en-US" sz="2000" i="true">
                <a:solidFill>
                  <a:srgbClr val="FFFFFF"/>
                </a:solidFill>
                <a:latin typeface="Roboto Condensed Italics"/>
                <a:ea typeface="Roboto Condensed Italics"/>
                <a:cs typeface="Roboto Condensed Italics"/>
                <a:sym typeface="Roboto Condensed Italics"/>
              </a:rPr>
              <a:t>O(bᵈ) </a:t>
            </a:r>
            <a:r>
              <a:rPr lang="en-US" sz="2000" i="true">
                <a:solidFill>
                  <a:srgbClr val="FFFFFF"/>
                </a:solidFill>
                <a:latin typeface="Roboto Condensed Italics"/>
                <a:ea typeface="Roboto Condensed Italics"/>
                <a:cs typeface="Roboto Condensed Italics"/>
                <a:sym typeface="Roboto Condensed Italics"/>
              </a:rPr>
              <a:t>to</a:t>
            </a:r>
            <a:r>
              <a:rPr lang="en-US" sz="2000" i="true">
                <a:solidFill>
                  <a:srgbClr val="FFFFFF"/>
                </a:solidFill>
                <a:latin typeface="Roboto Condensed Italics"/>
                <a:ea typeface="Roboto Condensed Italics"/>
                <a:cs typeface="Roboto Condensed Italics"/>
                <a:sym typeface="Roboto Condensed Italics"/>
              </a:rPr>
              <a:t> ≈ O(bᵈ⁄²)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614465" y="9258300"/>
            <a:ext cx="5933725" cy="924672"/>
          </a:xfrm>
          <a:custGeom>
            <a:avLst/>
            <a:gdLst/>
            <a:ahLst/>
            <a:cxnLst/>
            <a:rect r="r" b="b" t="t" l="l"/>
            <a:pathLst>
              <a:path h="924672" w="5933725">
                <a:moveTo>
                  <a:pt x="0" y="0"/>
                </a:moveTo>
                <a:lnTo>
                  <a:pt x="5933725" y="0"/>
                </a:lnTo>
                <a:lnTo>
                  <a:pt x="5933725" y="924672"/>
                </a:lnTo>
                <a:lnTo>
                  <a:pt x="0" y="924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3800.0000" end="-1.0080"/>
                </p14:media>
              </p:ext>
            </p:extLst>
          </p:nvPr>
        </p:nvPicPr>
        <p:blipFill>
          <a:blip r:embed="rId4"/>
          <a:srcRect l="0" t="6776" r="0" b="6776"/>
          <a:stretch>
            <a:fillRect/>
          </a:stretch>
        </p:blipFill>
        <p:spPr>
          <a:xfrm flipH="false" flipV="false" rot="0">
            <a:off x="1582853" y="1604657"/>
            <a:ext cx="6150023" cy="3987378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>
                  <p14:trim st="3950.0000" end="-0.0010"/>
                </p14:media>
              </p:ext>
            </p:extLst>
          </p:nvPr>
        </p:nvPicPr>
        <p:blipFill>
          <a:blip r:embed="rId7"/>
          <a:srcRect l="0" t="6776" r="0" b="6776"/>
          <a:stretch>
            <a:fillRect/>
          </a:stretch>
        </p:blipFill>
        <p:spPr>
          <a:xfrm flipH="false" flipV="false" rot="0">
            <a:off x="10873374" y="1604657"/>
            <a:ext cx="6150023" cy="398737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88412" y="554546"/>
            <a:ext cx="7551404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 b="true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Algorithm Principles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2853" y="5850625"/>
            <a:ext cx="6150023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 b="true">
                <a:solidFill>
                  <a:srgbClr val="AEF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Beam Search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2853" y="6490705"/>
            <a:ext cx="6150023" cy="60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Heuristic search that expands only the top-k most promising 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odes at each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vel (beam width = k).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2853" y="7279375"/>
            <a:ext cx="6150023" cy="60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Unlike BFS, it prunes less pr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omising paths to reduce m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emory and computation.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2853" y="8068045"/>
            <a:ext cx="5327733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 complete (can mis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 the go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2853" y="8561440"/>
            <a:ext cx="3732014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 optimal (can miss the best path).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2853" y="9041141"/>
            <a:ext cx="6150023" cy="60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Widely used in NLP tasks like speech recognition and machine translation.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73374" y="5850625"/>
            <a:ext cx="6150023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 b="true">
                <a:solidFill>
                  <a:srgbClr val="AEF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Iterative Deepening A* (IDA*)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73374" y="6486895"/>
            <a:ext cx="3659188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Combines A* and Depth-Limited DFS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73374" y="6937427"/>
            <a:ext cx="3999409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Uses f(n) = g(n) + h(n) as cost threshold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74787" y="7392723"/>
            <a:ext cx="3073598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Starts with threshold = h(start)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73374" y="7848018"/>
            <a:ext cx="3981152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</a:t>
            </a: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erforms DFS limited to f(n) ≤ threshold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73374" y="8295037"/>
            <a:ext cx="6150023" cy="60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If goal not found, threshold increases to the smallest f(n) that exceeded it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74787" y="9045607"/>
            <a:ext cx="615002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and complete with admissible heuristics, lower memory usage than A* (DFS-based), Suitable for large search spaces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079935"/>
            <a:ext cx="4783650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 b="true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Program Flow</a:t>
            </a:r>
          </a:p>
        </p:txBody>
      </p:sp>
      <p:sp>
        <p:nvSpPr>
          <p:cNvPr name="AutoShape 3" id="3"/>
          <p:cNvSpPr/>
          <p:nvPr/>
        </p:nvSpPr>
        <p:spPr>
          <a:xfrm rot="-5400000">
            <a:off x="4729223" y="8599389"/>
            <a:ext cx="2166254" cy="0"/>
          </a:xfrm>
          <a:prstGeom prst="line">
            <a:avLst/>
          </a:prstGeom>
          <a:ln cap="flat" w="66675">
            <a:solidFill>
              <a:srgbClr val="AEFE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70378" y="1343261"/>
            <a:ext cx="10283945" cy="4263281"/>
          </a:xfrm>
          <a:custGeom>
            <a:avLst/>
            <a:gdLst/>
            <a:ahLst/>
            <a:cxnLst/>
            <a:rect r="r" b="b" t="t" l="l"/>
            <a:pathLst>
              <a:path h="4263281" w="10283945">
                <a:moveTo>
                  <a:pt x="0" y="0"/>
                </a:moveTo>
                <a:lnTo>
                  <a:pt x="10283944" y="0"/>
                </a:lnTo>
                <a:lnTo>
                  <a:pt x="10283944" y="4263281"/>
                </a:lnTo>
                <a:lnTo>
                  <a:pt x="0" y="4263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75044" y="393423"/>
            <a:ext cx="3806217" cy="9500154"/>
          </a:xfrm>
          <a:custGeom>
            <a:avLst/>
            <a:gdLst/>
            <a:ahLst/>
            <a:cxnLst/>
            <a:rect r="r" b="b" t="t" l="l"/>
            <a:pathLst>
              <a:path h="9500154" w="3806217">
                <a:moveTo>
                  <a:pt x="0" y="0"/>
                </a:moveTo>
                <a:lnTo>
                  <a:pt x="3806218" y="0"/>
                </a:lnTo>
                <a:lnTo>
                  <a:pt x="3806218" y="9500154"/>
                </a:lnTo>
                <a:lnTo>
                  <a:pt x="0" y="9500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03257" y="5816949"/>
            <a:ext cx="5018187" cy="410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Overall System Architecture Diagram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77044" y="9512577"/>
            <a:ext cx="2774454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5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Main Application Flow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DAGrGaKFGw0</dc:identifier>
  <dcterms:modified xsi:type="dcterms:W3CDTF">2011-08-01T06:04:30Z</dcterms:modified>
  <cp:revision>1</cp:revision>
  <dc:title>GROUP</dc:title>
</cp:coreProperties>
</file>